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6"/>
  </p:notesMasterIdLst>
  <p:sldIdLst>
    <p:sldId id="263" r:id="rId2"/>
    <p:sldId id="259" r:id="rId3"/>
    <p:sldId id="258" r:id="rId4"/>
    <p:sldId id="262" r:id="rId5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4F81BD"/>
    <a:srgbClr val="385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13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BCED32B2-7FA0-4209-87FE-2F5B807F6A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9FFCECC3-BD94-4F6E-9DEB-B95FECDE953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CDE3EC6-3737-42B2-AAC4-43ED6BE01555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D709EBCC-5463-4BAC-91A0-F2AEC76044F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DDF9751B-08A1-4663-AF85-DB4770821A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D1917ACE-6F80-4087-BCF1-44B9D9A5C3E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7AC53790-6CB8-46C9-A9D3-EF647EB497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32488F7E-6984-499A-BA03-7E376B3EEF4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B863532D-5789-49E0-9C09-5F70D0D0C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54C70-1DCF-42CE-BF90-B456DEAB9A62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92A10E47-6EA6-48D5-812A-014FE1E23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65DF7C25-B2AC-4BE7-A0A2-14804D856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10D5A4-FA00-44E5-845E-CF043314E3F7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10" name="Slika 9">
            <a:extLst>
              <a:ext uri="{FF2B5EF4-FFF2-40B4-BE49-F238E27FC236}">
                <a16:creationId xmlns:a16="http://schemas.microsoft.com/office/drawing/2014/main" id="{C3E25419-ED7B-40EF-B4E9-B2B3E599CC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469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A94A556-F10C-42AF-AD76-C933494D2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BE2766-27D3-48C2-BECC-C951CF62B022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E2557B1-B85A-4E2B-BB60-60ECEDE2B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2C390CF-68EF-41B6-9A8A-312451470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40C0F-94B2-4A14-957D-DD45CB797B3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48604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8F86634-E37C-4970-9C8F-89D108555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203A9-1614-42D2-B2B3-38D7C9176D19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AD76BC0-A200-4E07-9A3D-6ACC4A636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A360584-0150-4985-8D54-D9B6234DB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0A2382-7977-4B84-A3A0-CFA6D1328AF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979589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B638EE7-9407-42FD-8DE7-734440041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EF33B-FDD5-4A7A-B4F3-C9AFE52CEA3E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682857F-406D-447F-87E8-4B609F498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9262968-0700-4952-B368-D9CB0AD17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4176E-181D-4B2D-9581-6C24B98147B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331832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F257B35-D130-4EC6-A415-23738CD5F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BC45F-3D06-4D69-BECF-30C6A1489AAE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375B323-140B-442F-B2B8-53EB91EE1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F0514B0-E367-48F5-B16C-F3B2C61AE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D05462-8B5C-4088-BDE5-4747C88B59F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90864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FC7BAD74-D178-47A5-89C8-CB31B826C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4AFBC-4B02-4721-BE7F-88EDC93F9095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6C086995-C497-4230-84FA-A03C7B73C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662F617B-76CD-456B-A6F3-89E51E79C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A8A53B-915F-496E-BC84-715814C0CDB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96603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63425D53-649A-46CF-889A-D9F7D0A81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94E6B-1761-419B-A80B-5AB2F37D6AF7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AA08AF2F-079E-47FD-977D-1B8B5CE05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EB262CD5-619C-4B13-9AF7-5040D46CD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2FA600-A54B-4568-9B9C-4615B7B7906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55500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3072D5F3-4EAF-4BB6-9571-A1ECD705F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576AA-E868-48AE-919C-8E9F5B8DFEE5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A592FD4A-B3B3-47E8-842A-AA6B11BCD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41A3BBEF-0295-40B0-8BF4-FBCA10192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84435B-8E0A-40BE-ACE3-61C0668C6F0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03518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42484F6C-FEA3-4B4C-A4C7-F0EC119BE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E23A6-26B1-4E46-B7F4-9FB5CE9685BF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A2A6ACE3-50E3-4624-A3B0-AA0ECBC23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83C866B8-B40F-43FF-8803-4A973D551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8CDC60-E701-4C92-9569-ABD510C1103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88171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ACC7502F-7F85-475C-8582-73E2B2BC5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DF762-9F3E-442B-A43A-1C7D1D536D08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9D8DED6D-61EC-4C16-A2CF-B3AA98F4C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555562ED-68C4-4045-9CEE-E66300A34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8E4CDE-E460-45E1-A69D-C817E4107AB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10022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5905F2A6-AA3E-4480-A183-D0B45A572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F14A0-7F75-499B-AF7C-7C97D6FA489C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831871FE-DCD8-4285-B7C3-3F48DFD3D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21D4B4D9-405E-4104-907D-6A21762BF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5C289D-3D3F-4328-8A18-67DACFFEB62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680103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zervirano mjesto naslova 1">
            <a:extLst>
              <a:ext uri="{FF2B5EF4-FFF2-40B4-BE49-F238E27FC236}">
                <a16:creationId xmlns:a16="http://schemas.microsoft.com/office/drawing/2014/main" id="{55821B4C-9C4D-4111-90F9-336A330C10E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2051" name="Rezervirano mjesto teksta 2">
            <a:extLst>
              <a:ext uri="{FF2B5EF4-FFF2-40B4-BE49-F238E27FC236}">
                <a16:creationId xmlns:a16="http://schemas.microsoft.com/office/drawing/2014/main" id="{4D5C0E48-2E7E-47B1-AE9B-7BA7387F025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54E2E07-B4AE-47D6-80B8-7DE6F53F07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1CC4A21-7211-4B5D-AA7E-20A2E491A47E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90A90DA-EABF-4383-98D7-F3285FB83D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23E9E0F-582C-4CE6-9232-10A8FBBF74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EF33ACD-DC55-4887-AB3C-342BFF674C8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22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ubtitle 2">
            <a:extLst>
              <a:ext uri="{FF2B5EF4-FFF2-40B4-BE49-F238E27FC236}">
                <a16:creationId xmlns:a16="http://schemas.microsoft.com/office/drawing/2014/main" id="{9F56FAC1-8E60-45BF-AFC1-55AE00AD2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875722"/>
            <a:ext cx="6400800" cy="3226628"/>
          </a:xfrm>
        </p:spPr>
        <p:txBody>
          <a:bodyPr/>
          <a:lstStyle/>
          <a:p>
            <a:pPr eaLnBrk="1" hangingPunct="1"/>
            <a:r>
              <a:rPr lang="hr-HR" altLang="sr-Latn-RS" sz="4400" dirty="0">
                <a:solidFill>
                  <a:schemeClr val="tx1"/>
                </a:solidFill>
              </a:rPr>
              <a:t>2.4.2. Primjeri izračuna elemenata kamatnog računa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3B186F6-CDB7-439E-A02D-454B221C374E}"/>
              </a:ext>
            </a:extLst>
          </p:cNvPr>
          <p:cNvSpPr txBox="1">
            <a:spLocks/>
          </p:cNvSpPr>
          <p:nvPr/>
        </p:nvSpPr>
        <p:spPr bwMode="auto">
          <a:xfrm>
            <a:off x="685800" y="143213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600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bg1"/>
                </a:solidFill>
                <a:latin typeface="Myriad Pro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587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2. ALGEBARSKI IZRAZI, JEDNADŽBE I NJIHOVA PRIMJENA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kstniOkvir 1">
            <a:extLst>
              <a:ext uri="{FF2B5EF4-FFF2-40B4-BE49-F238E27FC236}">
                <a16:creationId xmlns:a16="http://schemas.microsoft.com/office/drawing/2014/main" id="{022484FB-414D-4FCE-A7D1-0E521A0BDB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38" y="803275"/>
            <a:ext cx="7966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Kolika novaca treba staviti na štednju kako bi nakon 5 godina, uz kamatnu stopu od 7.5 % kamata bila 4 125 kn?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CBAC7F3E-F33F-40A6-B18A-FFA1E50F5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950" y="1755775"/>
            <a:ext cx="3543300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hr-HR" altLang="sr-Latn-RS" i="1"/>
              <a:t>s</a:t>
            </a:r>
            <a:r>
              <a:rPr lang="hr-HR" altLang="sr-Latn-RS"/>
              <a:t> = 7.5 %</a:t>
            </a:r>
          </a:p>
          <a:p>
            <a:pPr eaLnBrk="1" hangingPunct="1">
              <a:lnSpc>
                <a:spcPct val="150000"/>
              </a:lnSpc>
            </a:pPr>
            <a:r>
              <a:rPr lang="hr-HR" altLang="sr-Latn-RS" i="1"/>
              <a:t>k</a:t>
            </a:r>
            <a:r>
              <a:rPr lang="hr-HR" altLang="sr-Latn-RS"/>
              <a:t> = 4 125 kn</a:t>
            </a:r>
          </a:p>
          <a:p>
            <a:pPr eaLnBrk="1" hangingPunct="1">
              <a:lnSpc>
                <a:spcPct val="150000"/>
              </a:lnSpc>
            </a:pPr>
            <a:r>
              <a:rPr lang="hr-HR" altLang="sr-Latn-RS" i="1"/>
              <a:t>v</a:t>
            </a:r>
            <a:r>
              <a:rPr lang="hr-HR" altLang="sr-Latn-RS"/>
              <a:t> = 5 godina</a:t>
            </a:r>
          </a:p>
        </p:txBody>
      </p:sp>
      <p:cxnSp>
        <p:nvCxnSpPr>
          <p:cNvPr id="4" name="Ravni poveznik 3">
            <a:extLst>
              <a:ext uri="{FF2B5EF4-FFF2-40B4-BE49-F238E27FC236}">
                <a16:creationId xmlns:a16="http://schemas.microsoft.com/office/drawing/2014/main" id="{EDB3D5FB-C441-4466-A482-BBC3B0C493A2}"/>
              </a:ext>
            </a:extLst>
          </p:cNvPr>
          <p:cNvCxnSpPr/>
          <p:nvPr/>
        </p:nvCxnSpPr>
        <p:spPr>
          <a:xfrm>
            <a:off x="755650" y="3089275"/>
            <a:ext cx="32861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niOkvir 4">
            <a:extLst>
              <a:ext uri="{FF2B5EF4-FFF2-40B4-BE49-F238E27FC236}">
                <a16:creationId xmlns:a16="http://schemas.microsoft.com/office/drawing/2014/main" id="{8557D34C-F689-4478-98CF-B5CD7F643D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63" y="3238500"/>
            <a:ext cx="29162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g</a:t>
            </a:r>
            <a:r>
              <a:rPr lang="hr-HR" altLang="sr-Latn-RS"/>
              <a:t> = ?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CBD6141D-98AB-48FB-ACC3-4C8E5B987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9913" y="1824038"/>
            <a:ext cx="1219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= 0. 075</a:t>
            </a:r>
          </a:p>
        </p:txBody>
      </p:sp>
      <p:sp>
        <p:nvSpPr>
          <p:cNvPr id="13" name="Zaobljeni pravokutnik 12">
            <a:extLst>
              <a:ext uri="{FF2B5EF4-FFF2-40B4-BE49-F238E27FC236}">
                <a16:creationId xmlns:a16="http://schemas.microsoft.com/office/drawing/2014/main" id="{422523DC-CE20-4A83-9176-B6E33E8FB58D}"/>
              </a:ext>
            </a:extLst>
          </p:cNvPr>
          <p:cNvSpPr/>
          <p:nvPr/>
        </p:nvSpPr>
        <p:spPr>
          <a:xfrm>
            <a:off x="6694488" y="1768475"/>
            <a:ext cx="1501775" cy="574675"/>
          </a:xfrm>
          <a:prstGeom prst="roundRect">
            <a:avLst/>
          </a:prstGeom>
          <a:solidFill>
            <a:srgbClr val="FFFF00">
              <a:alpha val="30196"/>
            </a:srgb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034" name="TekstniOkvir 13">
            <a:extLst>
              <a:ext uri="{FF2B5EF4-FFF2-40B4-BE49-F238E27FC236}">
                <a16:creationId xmlns:a16="http://schemas.microsoft.com/office/drawing/2014/main" id="{849859C5-3495-4516-94D4-EC307CBD6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713" y="1846263"/>
            <a:ext cx="14335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 i="1">
                <a:solidFill>
                  <a:srgbClr val="FF0000"/>
                </a:solidFill>
              </a:rPr>
              <a:t>k</a:t>
            </a:r>
            <a:r>
              <a:rPr lang="hr-HR" altLang="sr-Latn-RS" b="1"/>
              <a:t> = </a:t>
            </a:r>
            <a:r>
              <a:rPr lang="hr-HR" altLang="sr-Latn-RS" b="1" i="1">
                <a:solidFill>
                  <a:srgbClr val="0070C0"/>
                </a:solidFill>
              </a:rPr>
              <a:t>s</a:t>
            </a:r>
            <a:r>
              <a:rPr lang="hr-HR" altLang="sr-Latn-RS" b="1" i="1"/>
              <a:t> </a:t>
            </a:r>
            <a:r>
              <a:rPr lang="hr-HR" altLang="sr-Latn-RS" b="1" i="1">
                <a:latin typeface="Calibri" panose="020F0502020204030204" pitchFamily="34" charset="0"/>
              </a:rPr>
              <a:t>·</a:t>
            </a:r>
            <a:r>
              <a:rPr lang="hr-HR" altLang="sr-Latn-RS" b="1" i="1"/>
              <a:t> </a:t>
            </a:r>
            <a:r>
              <a:rPr lang="hr-HR" altLang="sr-Latn-RS" b="1" i="1">
                <a:solidFill>
                  <a:srgbClr val="00B050"/>
                </a:solidFill>
              </a:rPr>
              <a:t>g</a:t>
            </a:r>
            <a:r>
              <a:rPr lang="hr-HR" altLang="sr-Latn-RS" b="1" i="1"/>
              <a:t> </a:t>
            </a:r>
            <a:r>
              <a:rPr lang="hr-HR" altLang="sr-Latn-RS" b="1" i="1">
                <a:latin typeface="Calibri" panose="020F0502020204030204" pitchFamily="34" charset="0"/>
              </a:rPr>
              <a:t>·</a:t>
            </a:r>
            <a:r>
              <a:rPr lang="hr-HR" altLang="sr-Latn-RS" b="1" i="1">
                <a:sym typeface="Symbol" panose="05050102010706020507" pitchFamily="18" charset="2"/>
              </a:rPr>
              <a:t> </a:t>
            </a:r>
            <a:r>
              <a:rPr lang="hr-HR" altLang="sr-Latn-RS" b="1" i="1"/>
              <a:t>v </a:t>
            </a:r>
          </a:p>
        </p:txBody>
      </p:sp>
      <p:sp>
        <p:nvSpPr>
          <p:cNvPr id="15" name="TekstniOkvir 14">
            <a:extLst>
              <a:ext uri="{FF2B5EF4-FFF2-40B4-BE49-F238E27FC236}">
                <a16:creationId xmlns:a16="http://schemas.microsoft.com/office/drawing/2014/main" id="{E2A6A48F-2D38-4FEF-882C-CF0993C28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113" y="3808413"/>
            <a:ext cx="14335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 i="1">
                <a:solidFill>
                  <a:srgbClr val="FF0000"/>
                </a:solidFill>
              </a:rPr>
              <a:t>k</a:t>
            </a:r>
            <a:r>
              <a:rPr lang="hr-HR" altLang="sr-Latn-RS" b="1"/>
              <a:t> = </a:t>
            </a:r>
            <a:r>
              <a:rPr lang="hr-HR" altLang="sr-Latn-RS" b="1" i="1">
                <a:solidFill>
                  <a:srgbClr val="0070C0"/>
                </a:solidFill>
              </a:rPr>
              <a:t>s</a:t>
            </a:r>
            <a:r>
              <a:rPr lang="hr-HR" altLang="sr-Latn-RS" b="1" i="1"/>
              <a:t> </a:t>
            </a:r>
            <a:r>
              <a:rPr lang="hr-HR" altLang="sr-Latn-RS" b="1" i="1">
                <a:latin typeface="Calibri" panose="020F0502020204030204" pitchFamily="34" charset="0"/>
              </a:rPr>
              <a:t>·</a:t>
            </a:r>
            <a:r>
              <a:rPr lang="hr-HR" altLang="sr-Latn-RS" b="1" i="1"/>
              <a:t> </a:t>
            </a:r>
            <a:r>
              <a:rPr lang="hr-HR" altLang="sr-Latn-RS" b="1" i="1">
                <a:solidFill>
                  <a:srgbClr val="00B050"/>
                </a:solidFill>
              </a:rPr>
              <a:t>g</a:t>
            </a:r>
            <a:r>
              <a:rPr lang="hr-HR" altLang="sr-Latn-RS" b="1" i="1"/>
              <a:t> </a:t>
            </a:r>
            <a:r>
              <a:rPr lang="hr-HR" altLang="sr-Latn-RS" b="1" i="1">
                <a:latin typeface="Calibri" panose="020F0502020204030204" pitchFamily="34" charset="0"/>
              </a:rPr>
              <a:t>·</a:t>
            </a:r>
            <a:r>
              <a:rPr lang="hr-HR" altLang="sr-Latn-RS" b="1" i="1">
                <a:sym typeface="Symbol" panose="05050102010706020507" pitchFamily="18" charset="2"/>
              </a:rPr>
              <a:t> </a:t>
            </a:r>
            <a:r>
              <a:rPr lang="hr-HR" altLang="sr-Latn-RS" b="1" i="1"/>
              <a:t>v </a:t>
            </a:r>
          </a:p>
        </p:txBody>
      </p:sp>
      <p:sp>
        <p:nvSpPr>
          <p:cNvPr id="18" name="Pravokutnik 17">
            <a:extLst>
              <a:ext uri="{FF2B5EF4-FFF2-40B4-BE49-F238E27FC236}">
                <a16:creationId xmlns:a16="http://schemas.microsoft.com/office/drawing/2014/main" id="{20126F32-4072-47E0-9B13-90854FCC9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438" y="4289425"/>
            <a:ext cx="9604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4 125 </a:t>
            </a:r>
            <a:r>
              <a:rPr lang="hr-HR" altLang="sr-Latn-RS"/>
              <a:t>=</a:t>
            </a:r>
          </a:p>
        </p:txBody>
      </p:sp>
      <p:sp>
        <p:nvSpPr>
          <p:cNvPr id="19" name="Pravokutnik 18">
            <a:extLst>
              <a:ext uri="{FF2B5EF4-FFF2-40B4-BE49-F238E27FC236}">
                <a16:creationId xmlns:a16="http://schemas.microsoft.com/office/drawing/2014/main" id="{50BFBC9C-E42A-4BF3-8EC1-3EB805C02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2850" y="4289425"/>
            <a:ext cx="8905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0. 075 </a:t>
            </a:r>
            <a:endParaRPr lang="hr-HR" altLang="sr-Latn-RS"/>
          </a:p>
        </p:txBody>
      </p:sp>
      <p:sp>
        <p:nvSpPr>
          <p:cNvPr id="20" name="Pravokutnik 19">
            <a:extLst>
              <a:ext uri="{FF2B5EF4-FFF2-40B4-BE49-F238E27FC236}">
                <a16:creationId xmlns:a16="http://schemas.microsoft.com/office/drawing/2014/main" id="{F3E8ED97-7A46-4531-8D25-71B060F67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3575" y="4289425"/>
            <a:ext cx="495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>
                <a:solidFill>
                  <a:srgbClr val="00B050"/>
                </a:solidFill>
                <a:latin typeface="Calibri" panose="020F0502020204030204" pitchFamily="34" charset="0"/>
              </a:rPr>
              <a:t>· </a:t>
            </a:r>
            <a:r>
              <a:rPr lang="hr-HR" altLang="sr-Latn-RS" b="1" i="1">
                <a:solidFill>
                  <a:srgbClr val="00B050"/>
                </a:solidFill>
              </a:rPr>
              <a:t>g</a:t>
            </a:r>
            <a:endParaRPr lang="hr-HR" altLang="sr-Latn-RS"/>
          </a:p>
        </p:txBody>
      </p:sp>
      <p:sp>
        <p:nvSpPr>
          <p:cNvPr id="21" name="Pravokutnik 20">
            <a:extLst>
              <a:ext uri="{FF2B5EF4-FFF2-40B4-BE49-F238E27FC236}">
                <a16:creationId xmlns:a16="http://schemas.microsoft.com/office/drawing/2014/main" id="{9CAB5D50-3196-4D31-A6A7-3120557A3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289425"/>
            <a:ext cx="504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 i="1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 b="1" i="1">
                <a:sym typeface="Symbol" panose="05050102010706020507" pitchFamily="18" charset="2"/>
              </a:rPr>
              <a:t> </a:t>
            </a:r>
            <a:r>
              <a:rPr lang="hr-HR" altLang="sr-Latn-RS"/>
              <a:t>5 </a:t>
            </a:r>
          </a:p>
        </p:txBody>
      </p:sp>
      <p:sp>
        <p:nvSpPr>
          <p:cNvPr id="22" name="Pravokutnik 21">
            <a:extLst>
              <a:ext uri="{FF2B5EF4-FFF2-40B4-BE49-F238E27FC236}">
                <a16:creationId xmlns:a16="http://schemas.microsoft.com/office/drawing/2014/main" id="{344A7384-4857-48EF-B258-FFD94E833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675" y="4746625"/>
            <a:ext cx="960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4 125 </a:t>
            </a:r>
            <a:r>
              <a:rPr lang="hr-HR" altLang="sr-Latn-RS"/>
              <a:t>=</a:t>
            </a:r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223A8B85-B9F9-48D0-9EA3-7E2AEB9080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2538" y="4737100"/>
            <a:ext cx="21796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0.375 </a:t>
            </a:r>
            <a:r>
              <a:rPr lang="hr-HR" altLang="sr-Latn-RS">
                <a:latin typeface="Calibri" panose="020F0502020204030204" pitchFamily="34" charset="0"/>
              </a:rPr>
              <a:t>· </a:t>
            </a:r>
            <a:r>
              <a:rPr lang="hr-HR" altLang="sr-Latn-RS" i="1">
                <a:solidFill>
                  <a:srgbClr val="00B050"/>
                </a:solidFill>
                <a:sym typeface="Symbol" panose="05050102010706020507" pitchFamily="18" charset="2"/>
              </a:rPr>
              <a:t>g</a:t>
            </a:r>
            <a:endParaRPr lang="hr-HR" altLang="sr-Latn-RS" i="1">
              <a:solidFill>
                <a:srgbClr val="00B050"/>
              </a:solidFill>
            </a:endParaRPr>
          </a:p>
        </p:txBody>
      </p:sp>
      <p:sp>
        <p:nvSpPr>
          <p:cNvPr id="24" name="Pravokutnik 23">
            <a:extLst>
              <a:ext uri="{FF2B5EF4-FFF2-40B4-BE49-F238E27FC236}">
                <a16:creationId xmlns:a16="http://schemas.microsoft.com/office/drawing/2014/main" id="{D4B03414-97F7-42C1-999A-EAAC4519D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" y="5283200"/>
            <a:ext cx="19097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00B050"/>
                </a:solidFill>
                <a:sym typeface="Symbol" panose="05050102010706020507" pitchFamily="18" charset="2"/>
              </a:rPr>
              <a:t>g </a:t>
            </a:r>
            <a:r>
              <a:rPr lang="hr-HR" altLang="sr-Latn-RS">
                <a:sym typeface="Symbol" panose="05050102010706020507" pitchFamily="18" charset="2"/>
              </a:rPr>
              <a:t>= 4 125 : 0.375</a:t>
            </a:r>
            <a:endParaRPr lang="hr-HR" altLang="sr-Latn-RS"/>
          </a:p>
        </p:txBody>
      </p:sp>
      <p:sp>
        <p:nvSpPr>
          <p:cNvPr id="25" name="Pravokutnik 24">
            <a:extLst>
              <a:ext uri="{FF2B5EF4-FFF2-40B4-BE49-F238E27FC236}">
                <a16:creationId xmlns:a16="http://schemas.microsoft.com/office/drawing/2014/main" id="{42957EC8-7532-419C-A67A-E419993FC3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" y="5921375"/>
            <a:ext cx="1571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00B050"/>
                </a:solidFill>
                <a:sym typeface="Symbol" panose="05050102010706020507" pitchFamily="18" charset="2"/>
              </a:rPr>
              <a:t>g </a:t>
            </a:r>
            <a:r>
              <a:rPr lang="hr-HR" altLang="sr-Latn-RS">
                <a:sym typeface="Symbol" panose="05050102010706020507" pitchFamily="18" charset="2"/>
              </a:rPr>
              <a:t>= 11 000 kn</a:t>
            </a:r>
            <a:endParaRPr lang="hr-HR" altLang="sr-Latn-RS"/>
          </a:p>
        </p:txBody>
      </p:sp>
      <p:sp>
        <p:nvSpPr>
          <p:cNvPr id="26" name="TekstniOkvir 25">
            <a:extLst>
              <a:ext uri="{FF2B5EF4-FFF2-40B4-BE49-F238E27FC236}">
                <a16:creationId xmlns:a16="http://schemas.microsoft.com/office/drawing/2014/main" id="{241149C7-FAB5-46B0-A48C-69A1CEBAB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4538" y="3819525"/>
            <a:ext cx="14335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 i="1">
                <a:solidFill>
                  <a:srgbClr val="FF0000"/>
                </a:solidFill>
              </a:rPr>
              <a:t>k</a:t>
            </a:r>
            <a:r>
              <a:rPr lang="hr-HR" altLang="sr-Latn-RS" b="1"/>
              <a:t> = </a:t>
            </a:r>
            <a:r>
              <a:rPr lang="hr-HR" altLang="sr-Latn-RS" b="1" i="1">
                <a:solidFill>
                  <a:srgbClr val="0070C0"/>
                </a:solidFill>
              </a:rPr>
              <a:t>s</a:t>
            </a:r>
            <a:r>
              <a:rPr lang="hr-HR" altLang="sr-Latn-RS" b="1" i="1"/>
              <a:t> </a:t>
            </a:r>
            <a:r>
              <a:rPr lang="hr-HR" altLang="sr-Latn-RS" b="1" i="1">
                <a:latin typeface="Calibri" panose="020F0502020204030204" pitchFamily="34" charset="0"/>
              </a:rPr>
              <a:t>·</a:t>
            </a:r>
            <a:r>
              <a:rPr lang="hr-HR" altLang="sr-Latn-RS" b="1" i="1"/>
              <a:t> </a:t>
            </a:r>
            <a:r>
              <a:rPr lang="hr-HR" altLang="sr-Latn-RS" b="1" i="1">
                <a:solidFill>
                  <a:srgbClr val="00B050"/>
                </a:solidFill>
              </a:rPr>
              <a:t>g</a:t>
            </a:r>
            <a:r>
              <a:rPr lang="hr-HR" altLang="sr-Latn-RS" b="1" i="1"/>
              <a:t> </a:t>
            </a:r>
            <a:r>
              <a:rPr lang="hr-HR" altLang="sr-Latn-RS" b="1" i="1">
                <a:latin typeface="Calibri" panose="020F0502020204030204" pitchFamily="34" charset="0"/>
              </a:rPr>
              <a:t>·</a:t>
            </a:r>
            <a:r>
              <a:rPr lang="hr-HR" altLang="sr-Latn-RS" b="1" i="1">
                <a:sym typeface="Symbol" panose="05050102010706020507" pitchFamily="18" charset="2"/>
              </a:rPr>
              <a:t> </a:t>
            </a:r>
            <a:r>
              <a:rPr lang="hr-HR" altLang="sr-Latn-RS" b="1" i="1"/>
              <a:t>v </a:t>
            </a:r>
          </a:p>
        </p:txBody>
      </p:sp>
      <p:graphicFrame>
        <p:nvGraphicFramePr>
          <p:cNvPr id="27" name="Object 7">
            <a:extLst>
              <a:ext uri="{FF2B5EF4-FFF2-40B4-BE49-F238E27FC236}">
                <a16:creationId xmlns:a16="http://schemas.microsoft.com/office/drawing/2014/main" id="{88259F58-5D0A-4AD9-AB51-F61C0842CA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56300" y="4357688"/>
          <a:ext cx="838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080" imgH="571320" progId="Equation.DSMT4">
                  <p:embed/>
                </p:oleObj>
              </mc:Choice>
              <mc:Fallback>
                <p:oleObj name="Equation" r:id="rId2" imgW="838080" imgH="571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4357688"/>
                        <a:ext cx="838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>
            <a:extLst>
              <a:ext uri="{FF2B5EF4-FFF2-40B4-BE49-F238E27FC236}">
                <a16:creationId xmlns:a16="http://schemas.microsoft.com/office/drawing/2014/main" id="{C32A9A62-BFEC-4704-94B3-66AA6121B7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48363" y="5180013"/>
          <a:ext cx="1282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680" imgH="571320" progId="Equation.DSMT4">
                  <p:embed/>
                </p:oleObj>
              </mc:Choice>
              <mc:Fallback>
                <p:oleObj name="Equation" r:id="rId4" imgW="1282680" imgH="5713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8363" y="5180013"/>
                        <a:ext cx="12827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Pravokutnik 28">
            <a:extLst>
              <a:ext uri="{FF2B5EF4-FFF2-40B4-BE49-F238E27FC236}">
                <a16:creationId xmlns:a16="http://schemas.microsoft.com/office/drawing/2014/main" id="{E372DBCB-B1D3-433D-9524-1C663CEEE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2163" y="6005513"/>
            <a:ext cx="1571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00B050"/>
                </a:solidFill>
                <a:sym typeface="Symbol" panose="05050102010706020507" pitchFamily="18" charset="2"/>
              </a:rPr>
              <a:t>g </a:t>
            </a:r>
            <a:r>
              <a:rPr lang="hr-HR" altLang="sr-Latn-RS">
                <a:sym typeface="Symbol" panose="05050102010706020507" pitchFamily="18" charset="2"/>
              </a:rPr>
              <a:t>= 11 000 kn</a:t>
            </a:r>
            <a:endParaRPr lang="hr-HR" altLang="sr-Latn-RS"/>
          </a:p>
        </p:txBody>
      </p:sp>
      <p:sp>
        <p:nvSpPr>
          <p:cNvPr id="1046" name="TextBox 27">
            <a:extLst>
              <a:ext uri="{FF2B5EF4-FFF2-40B4-BE49-F238E27FC236}">
                <a16:creationId xmlns:a16="http://schemas.microsoft.com/office/drawing/2014/main" id="{735C5849-BA45-4D9D-8B36-E83610E46F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" y="231775"/>
            <a:ext cx="42338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Izračun glavnice: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5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kstniOkvir 1">
            <a:extLst>
              <a:ext uri="{FF2B5EF4-FFF2-40B4-BE49-F238E27FC236}">
                <a16:creationId xmlns:a16="http://schemas.microsoft.com/office/drawing/2014/main" id="{2083C19B-45E1-4668-A7C3-50FAE2848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0" y="915988"/>
            <a:ext cx="82169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Koliku kamatu donosi glavnica od 1 000 kuna uložena u banku na 2 godine uz kamatnu stopu 4.5 %?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3FA831EF-4ACC-401C-8FDA-3E26D2A26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950" y="1898650"/>
            <a:ext cx="3543300" cy="133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hr-HR" altLang="sr-Latn-RS" i="1"/>
              <a:t>g</a:t>
            </a:r>
            <a:r>
              <a:rPr lang="hr-HR" altLang="sr-Latn-RS"/>
              <a:t> = 1 000 kn</a:t>
            </a:r>
          </a:p>
          <a:p>
            <a:pPr eaLnBrk="1" hangingPunct="1">
              <a:lnSpc>
                <a:spcPct val="150000"/>
              </a:lnSpc>
            </a:pPr>
            <a:r>
              <a:rPr lang="hr-HR" altLang="sr-Latn-RS" i="1"/>
              <a:t>v</a:t>
            </a:r>
            <a:r>
              <a:rPr lang="hr-HR" altLang="sr-Latn-RS"/>
              <a:t> = 2 godine</a:t>
            </a:r>
          </a:p>
          <a:p>
            <a:pPr eaLnBrk="1" hangingPunct="1">
              <a:lnSpc>
                <a:spcPct val="150000"/>
              </a:lnSpc>
            </a:pPr>
            <a:r>
              <a:rPr lang="hr-HR" altLang="sr-Latn-RS" i="1"/>
              <a:t>s</a:t>
            </a:r>
            <a:r>
              <a:rPr lang="hr-HR" altLang="sr-Latn-RS"/>
              <a:t> = 4.5 %</a:t>
            </a:r>
          </a:p>
        </p:txBody>
      </p:sp>
      <p:cxnSp>
        <p:nvCxnSpPr>
          <p:cNvPr id="5" name="Ravni poveznik 4">
            <a:extLst>
              <a:ext uri="{FF2B5EF4-FFF2-40B4-BE49-F238E27FC236}">
                <a16:creationId xmlns:a16="http://schemas.microsoft.com/office/drawing/2014/main" id="{C09D1736-44ED-4DD0-BDD9-A7051C178B87}"/>
              </a:ext>
            </a:extLst>
          </p:cNvPr>
          <p:cNvCxnSpPr/>
          <p:nvPr/>
        </p:nvCxnSpPr>
        <p:spPr>
          <a:xfrm>
            <a:off x="755650" y="3208338"/>
            <a:ext cx="32861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kstniOkvir 7">
            <a:extLst>
              <a:ext uri="{FF2B5EF4-FFF2-40B4-BE49-F238E27FC236}">
                <a16:creationId xmlns:a16="http://schemas.microsoft.com/office/drawing/2014/main" id="{0FCD4444-79F4-446E-8DD8-8C80AB2F2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813050"/>
            <a:ext cx="3322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= 0. 045</a:t>
            </a: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498984A6-5976-4808-B046-F40A9F6DD7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63" y="3357563"/>
            <a:ext cx="7794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k</a:t>
            </a:r>
            <a:r>
              <a:rPr lang="hr-HR" altLang="sr-Latn-RS"/>
              <a:t> = ?</a:t>
            </a:r>
          </a:p>
        </p:txBody>
      </p:sp>
      <p:sp>
        <p:nvSpPr>
          <p:cNvPr id="14" name="Zaobljeni pravokutnik 13">
            <a:extLst>
              <a:ext uri="{FF2B5EF4-FFF2-40B4-BE49-F238E27FC236}">
                <a16:creationId xmlns:a16="http://schemas.microsoft.com/office/drawing/2014/main" id="{0A2E7342-D6F6-4435-957B-7833A3DD191A}"/>
              </a:ext>
            </a:extLst>
          </p:cNvPr>
          <p:cNvSpPr/>
          <p:nvPr/>
        </p:nvSpPr>
        <p:spPr>
          <a:xfrm>
            <a:off x="6694488" y="1887538"/>
            <a:ext cx="1501775" cy="574675"/>
          </a:xfrm>
          <a:prstGeom prst="roundRect">
            <a:avLst/>
          </a:prstGeom>
          <a:solidFill>
            <a:srgbClr val="FFFF00">
              <a:alpha val="30196"/>
            </a:srgb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6152" name="TekstniOkvir 14">
            <a:extLst>
              <a:ext uri="{FF2B5EF4-FFF2-40B4-BE49-F238E27FC236}">
                <a16:creationId xmlns:a16="http://schemas.microsoft.com/office/drawing/2014/main" id="{499AD935-BE97-4D25-9EB9-F5C3A43DE7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713" y="1965325"/>
            <a:ext cx="14335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 i="1">
                <a:solidFill>
                  <a:srgbClr val="FF0000"/>
                </a:solidFill>
              </a:rPr>
              <a:t>k</a:t>
            </a:r>
            <a:r>
              <a:rPr lang="hr-HR" altLang="sr-Latn-RS" b="1"/>
              <a:t> = </a:t>
            </a:r>
            <a:r>
              <a:rPr lang="hr-HR" altLang="sr-Latn-RS" b="1" i="1">
                <a:solidFill>
                  <a:srgbClr val="0070C0"/>
                </a:solidFill>
              </a:rPr>
              <a:t>s</a:t>
            </a:r>
            <a:r>
              <a:rPr lang="hr-HR" altLang="sr-Latn-RS" b="1" i="1"/>
              <a:t> </a:t>
            </a:r>
            <a:r>
              <a:rPr lang="hr-HR" altLang="sr-Latn-RS" b="1" i="1">
                <a:latin typeface="Calibri" panose="020F0502020204030204" pitchFamily="34" charset="0"/>
              </a:rPr>
              <a:t>·</a:t>
            </a:r>
            <a:r>
              <a:rPr lang="hr-HR" altLang="sr-Latn-RS" b="1" i="1"/>
              <a:t> </a:t>
            </a:r>
            <a:r>
              <a:rPr lang="hr-HR" altLang="sr-Latn-RS" b="1" i="1">
                <a:solidFill>
                  <a:srgbClr val="00B050"/>
                </a:solidFill>
              </a:rPr>
              <a:t>g</a:t>
            </a:r>
            <a:r>
              <a:rPr lang="hr-HR" altLang="sr-Latn-RS" b="1" i="1"/>
              <a:t> </a:t>
            </a:r>
            <a:r>
              <a:rPr lang="hr-HR" altLang="sr-Latn-RS" b="1" i="1">
                <a:latin typeface="Calibri" panose="020F0502020204030204" pitchFamily="34" charset="0"/>
              </a:rPr>
              <a:t>·</a:t>
            </a:r>
            <a:r>
              <a:rPr lang="hr-HR" altLang="sr-Latn-RS" b="1" i="1">
                <a:sym typeface="Symbol" panose="05050102010706020507" pitchFamily="18" charset="2"/>
              </a:rPr>
              <a:t> </a:t>
            </a:r>
            <a:r>
              <a:rPr lang="hr-HR" altLang="sr-Latn-RS" b="1" i="1"/>
              <a:t>v </a:t>
            </a:r>
          </a:p>
        </p:txBody>
      </p:sp>
      <p:sp>
        <p:nvSpPr>
          <p:cNvPr id="16" name="TekstniOkvir 15">
            <a:extLst>
              <a:ext uri="{FF2B5EF4-FFF2-40B4-BE49-F238E27FC236}">
                <a16:creationId xmlns:a16="http://schemas.microsoft.com/office/drawing/2014/main" id="{60D47D33-AB65-4010-9AF1-58F6E9D103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450" y="3938588"/>
            <a:ext cx="14351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 i="1">
                <a:solidFill>
                  <a:srgbClr val="FF0000"/>
                </a:solidFill>
              </a:rPr>
              <a:t>k</a:t>
            </a:r>
            <a:r>
              <a:rPr lang="hr-HR" altLang="sr-Latn-RS" b="1"/>
              <a:t> = </a:t>
            </a:r>
            <a:r>
              <a:rPr lang="hr-HR" altLang="sr-Latn-RS" b="1" i="1">
                <a:solidFill>
                  <a:srgbClr val="0070C0"/>
                </a:solidFill>
              </a:rPr>
              <a:t>s</a:t>
            </a:r>
            <a:r>
              <a:rPr lang="hr-HR" altLang="sr-Latn-RS" b="1" i="1"/>
              <a:t> </a:t>
            </a:r>
            <a:r>
              <a:rPr lang="hr-HR" altLang="sr-Latn-RS" b="1" i="1">
                <a:latin typeface="Calibri" panose="020F0502020204030204" pitchFamily="34" charset="0"/>
              </a:rPr>
              <a:t>·</a:t>
            </a:r>
            <a:r>
              <a:rPr lang="hr-HR" altLang="sr-Latn-RS" b="1" i="1"/>
              <a:t> </a:t>
            </a:r>
            <a:r>
              <a:rPr lang="hr-HR" altLang="sr-Latn-RS" b="1" i="1">
                <a:solidFill>
                  <a:srgbClr val="00B050"/>
                </a:solidFill>
              </a:rPr>
              <a:t>g</a:t>
            </a:r>
            <a:r>
              <a:rPr lang="hr-HR" altLang="sr-Latn-RS" b="1" i="1"/>
              <a:t> </a:t>
            </a:r>
            <a:r>
              <a:rPr lang="hr-HR" altLang="sr-Latn-RS" b="1" i="1">
                <a:latin typeface="Calibri" panose="020F0502020204030204" pitchFamily="34" charset="0"/>
              </a:rPr>
              <a:t>·</a:t>
            </a:r>
            <a:r>
              <a:rPr lang="hr-HR" altLang="sr-Latn-RS" b="1" i="1">
                <a:sym typeface="Symbol" panose="05050102010706020507" pitchFamily="18" charset="2"/>
              </a:rPr>
              <a:t> </a:t>
            </a:r>
            <a:r>
              <a:rPr lang="hr-HR" altLang="sr-Latn-RS" b="1" i="1"/>
              <a:t>v </a:t>
            </a:r>
          </a:p>
        </p:txBody>
      </p:sp>
      <p:sp>
        <p:nvSpPr>
          <p:cNvPr id="17" name="TekstniOkvir 16">
            <a:extLst>
              <a:ext uri="{FF2B5EF4-FFF2-40B4-BE49-F238E27FC236}">
                <a16:creationId xmlns:a16="http://schemas.microsoft.com/office/drawing/2014/main" id="{E4739618-BE09-4078-8323-45237B9D03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450" y="4511675"/>
            <a:ext cx="284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FF0000"/>
                </a:solidFill>
              </a:rPr>
              <a:t>k</a:t>
            </a:r>
            <a:r>
              <a:rPr lang="hr-HR" altLang="sr-Latn-RS"/>
              <a:t> =</a:t>
            </a:r>
            <a:r>
              <a:rPr lang="hr-HR" altLang="sr-Latn-RS" b="1"/>
              <a:t> </a:t>
            </a:r>
            <a:r>
              <a:rPr lang="hr-HR" altLang="sr-Latn-RS">
                <a:solidFill>
                  <a:srgbClr val="0070C0"/>
                </a:solidFill>
              </a:rPr>
              <a:t>0.045</a:t>
            </a:r>
            <a:r>
              <a:rPr lang="hr-HR" altLang="sr-Latn-RS"/>
              <a:t>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/>
              <a:t> </a:t>
            </a:r>
            <a:r>
              <a:rPr lang="hr-HR" altLang="sr-Latn-RS">
                <a:solidFill>
                  <a:srgbClr val="00B050"/>
                </a:solidFill>
              </a:rPr>
              <a:t>1 000</a:t>
            </a:r>
            <a:r>
              <a:rPr lang="hr-HR" altLang="sr-Latn-RS"/>
              <a:t>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  <a:r>
              <a:rPr lang="hr-HR" altLang="sr-Latn-RS"/>
              <a:t>2</a:t>
            </a:r>
          </a:p>
        </p:txBody>
      </p:sp>
      <p:sp>
        <p:nvSpPr>
          <p:cNvPr id="18" name="TekstniOkvir 17">
            <a:extLst>
              <a:ext uri="{FF2B5EF4-FFF2-40B4-BE49-F238E27FC236}">
                <a16:creationId xmlns:a16="http://schemas.microsoft.com/office/drawing/2014/main" id="{9A2167AB-A51F-4356-A417-A9550C5919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450" y="5070475"/>
            <a:ext cx="284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FF0000"/>
                </a:solidFill>
              </a:rPr>
              <a:t>k</a:t>
            </a:r>
            <a:r>
              <a:rPr lang="hr-HR" altLang="sr-Latn-RS">
                <a:solidFill>
                  <a:srgbClr val="FF0000"/>
                </a:solidFill>
              </a:rPr>
              <a:t> =</a:t>
            </a:r>
            <a:r>
              <a:rPr lang="hr-HR" altLang="sr-Latn-RS" b="1">
                <a:solidFill>
                  <a:srgbClr val="FF0000"/>
                </a:solidFill>
              </a:rPr>
              <a:t> </a:t>
            </a:r>
            <a:r>
              <a:rPr lang="hr-HR" altLang="sr-Latn-RS">
                <a:solidFill>
                  <a:srgbClr val="FF0000"/>
                </a:solidFill>
              </a:rPr>
              <a:t>90 kn</a:t>
            </a:r>
          </a:p>
        </p:txBody>
      </p:sp>
      <p:sp>
        <p:nvSpPr>
          <p:cNvPr id="6156" name="TextBox 11">
            <a:extLst>
              <a:ext uri="{FF2B5EF4-FFF2-40B4-BE49-F238E27FC236}">
                <a16:creationId xmlns:a16="http://schemas.microsoft.com/office/drawing/2014/main" id="{2EAF9C8A-B71F-4DE3-8FA2-159D6F02B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100" y="269875"/>
            <a:ext cx="42719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Izračun kamate: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kstniOkvir 1">
            <a:extLst>
              <a:ext uri="{FF2B5EF4-FFF2-40B4-BE49-F238E27FC236}">
                <a16:creationId xmlns:a16="http://schemas.microsoft.com/office/drawing/2014/main" id="{F9893054-BC02-4560-BC60-290FC1FCCD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38" y="750888"/>
            <a:ext cx="84216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Koliko iznosi kamatna stopa ako je za kredit od 80 000 kn, nakon 3 godine plaćeno 104 000 kn?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9FF02323-5ADE-4997-849A-804E0CD66F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950" y="1800225"/>
            <a:ext cx="4187825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hr-HR" altLang="sr-Latn-RS" i="1"/>
              <a:t>g </a:t>
            </a:r>
            <a:r>
              <a:rPr lang="hr-HR" altLang="sr-Latn-RS"/>
              <a:t>= 80 000 kn</a:t>
            </a:r>
          </a:p>
          <a:p>
            <a:pPr eaLnBrk="1" hangingPunct="1">
              <a:lnSpc>
                <a:spcPct val="150000"/>
              </a:lnSpc>
            </a:pPr>
            <a:r>
              <a:rPr lang="hr-HR" altLang="sr-Latn-RS" i="1"/>
              <a:t>v</a:t>
            </a:r>
            <a:r>
              <a:rPr lang="hr-HR" altLang="sr-Latn-RS"/>
              <a:t> = 3 godine</a:t>
            </a:r>
          </a:p>
          <a:p>
            <a:pPr eaLnBrk="1" hangingPunct="1">
              <a:lnSpc>
                <a:spcPct val="150000"/>
              </a:lnSpc>
            </a:pPr>
            <a:r>
              <a:rPr lang="hr-HR" altLang="sr-Latn-RS" i="1"/>
              <a:t>k </a:t>
            </a:r>
            <a:r>
              <a:rPr lang="hr-HR" altLang="sr-Latn-RS"/>
              <a:t>= 104 000 – 80 000 = 24 000 kn</a:t>
            </a:r>
          </a:p>
        </p:txBody>
      </p:sp>
      <p:cxnSp>
        <p:nvCxnSpPr>
          <p:cNvPr id="4" name="Ravni poveznik 3">
            <a:extLst>
              <a:ext uri="{FF2B5EF4-FFF2-40B4-BE49-F238E27FC236}">
                <a16:creationId xmlns:a16="http://schemas.microsoft.com/office/drawing/2014/main" id="{07470D1B-DCFF-4CFF-8CE2-4927CF338A5B}"/>
              </a:ext>
            </a:extLst>
          </p:cNvPr>
          <p:cNvCxnSpPr/>
          <p:nvPr/>
        </p:nvCxnSpPr>
        <p:spPr>
          <a:xfrm>
            <a:off x="755650" y="3133725"/>
            <a:ext cx="32861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niOkvir 4">
            <a:extLst>
              <a:ext uri="{FF2B5EF4-FFF2-40B4-BE49-F238E27FC236}">
                <a16:creationId xmlns:a16="http://schemas.microsoft.com/office/drawing/2014/main" id="{6EA1C11A-2E60-4526-B744-F3A24A3B8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63" y="3282950"/>
            <a:ext cx="29162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s</a:t>
            </a:r>
            <a:r>
              <a:rPr lang="hr-HR" altLang="sr-Latn-RS"/>
              <a:t> = ?</a:t>
            </a:r>
          </a:p>
        </p:txBody>
      </p:sp>
      <p:sp>
        <p:nvSpPr>
          <p:cNvPr id="6" name="Zaobljeni pravokutnik 5">
            <a:extLst>
              <a:ext uri="{FF2B5EF4-FFF2-40B4-BE49-F238E27FC236}">
                <a16:creationId xmlns:a16="http://schemas.microsoft.com/office/drawing/2014/main" id="{A3A473CF-AB55-4141-AC7F-2FC7C99D8293}"/>
              </a:ext>
            </a:extLst>
          </p:cNvPr>
          <p:cNvSpPr/>
          <p:nvPr/>
        </p:nvSpPr>
        <p:spPr>
          <a:xfrm>
            <a:off x="6694488" y="1812925"/>
            <a:ext cx="1501775" cy="574675"/>
          </a:xfrm>
          <a:prstGeom prst="roundRect">
            <a:avLst/>
          </a:prstGeom>
          <a:solidFill>
            <a:srgbClr val="FFFF00">
              <a:alpha val="30196"/>
            </a:srgb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7175" name="TekstniOkvir 6">
            <a:extLst>
              <a:ext uri="{FF2B5EF4-FFF2-40B4-BE49-F238E27FC236}">
                <a16:creationId xmlns:a16="http://schemas.microsoft.com/office/drawing/2014/main" id="{F757E6DD-27C4-426B-BF57-16E5AF118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6713" y="1890713"/>
            <a:ext cx="14335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 i="1">
                <a:solidFill>
                  <a:srgbClr val="FF0000"/>
                </a:solidFill>
              </a:rPr>
              <a:t>k</a:t>
            </a:r>
            <a:r>
              <a:rPr lang="hr-HR" altLang="sr-Latn-RS" b="1"/>
              <a:t> = </a:t>
            </a:r>
            <a:r>
              <a:rPr lang="hr-HR" altLang="sr-Latn-RS" b="1" i="1">
                <a:solidFill>
                  <a:srgbClr val="0070C0"/>
                </a:solidFill>
              </a:rPr>
              <a:t>s</a:t>
            </a:r>
            <a:r>
              <a:rPr lang="hr-HR" altLang="sr-Latn-RS" b="1" i="1"/>
              <a:t> </a:t>
            </a:r>
            <a:r>
              <a:rPr lang="hr-HR" altLang="sr-Latn-RS" b="1" i="1">
                <a:latin typeface="Calibri" panose="020F0502020204030204" pitchFamily="34" charset="0"/>
              </a:rPr>
              <a:t>·</a:t>
            </a:r>
            <a:r>
              <a:rPr lang="hr-HR" altLang="sr-Latn-RS" b="1" i="1"/>
              <a:t> </a:t>
            </a:r>
            <a:r>
              <a:rPr lang="hr-HR" altLang="sr-Latn-RS" b="1" i="1">
                <a:solidFill>
                  <a:srgbClr val="00B050"/>
                </a:solidFill>
              </a:rPr>
              <a:t>g</a:t>
            </a:r>
            <a:r>
              <a:rPr lang="hr-HR" altLang="sr-Latn-RS" b="1" i="1"/>
              <a:t> </a:t>
            </a:r>
            <a:r>
              <a:rPr lang="hr-HR" altLang="sr-Latn-RS" b="1" i="1">
                <a:latin typeface="Calibri" panose="020F0502020204030204" pitchFamily="34" charset="0"/>
              </a:rPr>
              <a:t>·</a:t>
            </a:r>
            <a:r>
              <a:rPr lang="hr-HR" altLang="sr-Latn-RS" b="1" i="1">
                <a:sym typeface="Symbol" panose="05050102010706020507" pitchFamily="18" charset="2"/>
              </a:rPr>
              <a:t> </a:t>
            </a:r>
            <a:r>
              <a:rPr lang="hr-HR" altLang="sr-Latn-RS" b="1" i="1"/>
              <a:t>v 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5D8E57E6-8F63-4E8C-B6E3-379F11CF7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113" y="3852863"/>
            <a:ext cx="14335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 i="1">
                <a:solidFill>
                  <a:srgbClr val="FF0000"/>
                </a:solidFill>
              </a:rPr>
              <a:t>k</a:t>
            </a:r>
            <a:r>
              <a:rPr lang="hr-HR" altLang="sr-Latn-RS" b="1"/>
              <a:t> = </a:t>
            </a:r>
            <a:r>
              <a:rPr lang="hr-HR" altLang="sr-Latn-RS" b="1" i="1">
                <a:solidFill>
                  <a:srgbClr val="0070C0"/>
                </a:solidFill>
              </a:rPr>
              <a:t>s</a:t>
            </a:r>
            <a:r>
              <a:rPr lang="hr-HR" altLang="sr-Latn-RS" b="1" i="1"/>
              <a:t> </a:t>
            </a:r>
            <a:r>
              <a:rPr lang="hr-HR" altLang="sr-Latn-RS" b="1" i="1">
                <a:latin typeface="Calibri" panose="020F0502020204030204" pitchFamily="34" charset="0"/>
              </a:rPr>
              <a:t>·</a:t>
            </a:r>
            <a:r>
              <a:rPr lang="hr-HR" altLang="sr-Latn-RS" b="1" i="1"/>
              <a:t> </a:t>
            </a:r>
            <a:r>
              <a:rPr lang="hr-HR" altLang="sr-Latn-RS" b="1" i="1">
                <a:solidFill>
                  <a:srgbClr val="00B050"/>
                </a:solidFill>
              </a:rPr>
              <a:t>g</a:t>
            </a:r>
            <a:r>
              <a:rPr lang="hr-HR" altLang="sr-Latn-RS" b="1" i="1"/>
              <a:t> </a:t>
            </a:r>
            <a:r>
              <a:rPr lang="hr-HR" altLang="sr-Latn-RS" b="1" i="1">
                <a:latin typeface="Calibri" panose="020F0502020204030204" pitchFamily="34" charset="0"/>
              </a:rPr>
              <a:t>·</a:t>
            </a:r>
            <a:r>
              <a:rPr lang="hr-HR" altLang="sr-Latn-RS" b="1" i="1">
                <a:sym typeface="Symbol" panose="05050102010706020507" pitchFamily="18" charset="2"/>
              </a:rPr>
              <a:t> </a:t>
            </a:r>
            <a:r>
              <a:rPr lang="hr-HR" altLang="sr-Latn-RS" b="1" i="1"/>
              <a:t>v </a:t>
            </a:r>
          </a:p>
        </p:txBody>
      </p:sp>
      <p:sp>
        <p:nvSpPr>
          <p:cNvPr id="9" name="Pravokutnik 8">
            <a:extLst>
              <a:ext uri="{FF2B5EF4-FFF2-40B4-BE49-F238E27FC236}">
                <a16:creationId xmlns:a16="http://schemas.microsoft.com/office/drawing/2014/main" id="{6CA05C6C-AB90-416B-9F4A-6599F021F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438" y="4333875"/>
            <a:ext cx="1089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24 000 </a:t>
            </a:r>
            <a:r>
              <a:rPr lang="hr-HR" altLang="sr-Latn-RS"/>
              <a:t>=</a:t>
            </a:r>
          </a:p>
        </p:txBody>
      </p:sp>
      <p:sp>
        <p:nvSpPr>
          <p:cNvPr id="10" name="Pravokutnik 9">
            <a:extLst>
              <a:ext uri="{FF2B5EF4-FFF2-40B4-BE49-F238E27FC236}">
                <a16:creationId xmlns:a16="http://schemas.microsoft.com/office/drawing/2014/main" id="{0F6E91B6-5C77-4827-AE41-ECD7613E9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0" y="4333875"/>
            <a:ext cx="422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0070C0"/>
                </a:solidFill>
              </a:rPr>
              <a:t>s</a:t>
            </a:r>
            <a:r>
              <a:rPr lang="hr-HR" altLang="sr-Latn-RS">
                <a:solidFill>
                  <a:srgbClr val="0070C0"/>
                </a:solidFill>
              </a:rPr>
              <a:t> </a:t>
            </a:r>
            <a:r>
              <a:rPr lang="hr-HR" altLang="sr-Latn-RS">
                <a:solidFill>
                  <a:srgbClr val="000000"/>
                </a:solidFill>
                <a:latin typeface="Calibri" panose="020F0502020204030204" pitchFamily="34" charset="0"/>
              </a:rPr>
              <a:t>·</a:t>
            </a:r>
            <a:endParaRPr lang="hr-HR" altLang="sr-Latn-RS">
              <a:solidFill>
                <a:srgbClr val="000000"/>
              </a:solidFill>
            </a:endParaRPr>
          </a:p>
        </p:txBody>
      </p:sp>
      <p:sp>
        <p:nvSpPr>
          <p:cNvPr id="11" name="Pravokutnik 10">
            <a:extLst>
              <a:ext uri="{FF2B5EF4-FFF2-40B4-BE49-F238E27FC236}">
                <a16:creationId xmlns:a16="http://schemas.microsoft.com/office/drawing/2014/main" id="{31661FA5-3E50-4DF6-BA17-00909C5450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2763" y="4341813"/>
            <a:ext cx="1203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B050"/>
                </a:solidFill>
              </a:rPr>
              <a:t>80 000 </a:t>
            </a:r>
            <a:r>
              <a:rPr lang="hr-HR" altLang="sr-Latn-RS">
                <a:solidFill>
                  <a:srgbClr val="00B050"/>
                </a:solidFill>
                <a:latin typeface="Calibri" panose="020F0502020204030204" pitchFamily="34" charset="0"/>
              </a:rPr>
              <a:t>·</a:t>
            </a:r>
            <a:r>
              <a:rPr lang="hr-HR" altLang="sr-Latn-RS" b="1" i="1">
                <a:solidFill>
                  <a:srgbClr val="00B050"/>
                </a:solidFill>
                <a:sym typeface="Symbol" panose="05050102010706020507" pitchFamily="18" charset="2"/>
              </a:rPr>
              <a:t> </a:t>
            </a:r>
            <a:r>
              <a:rPr lang="hr-HR" altLang="sr-Latn-RS">
                <a:sym typeface="Symbol" panose="05050102010706020507" pitchFamily="18" charset="2"/>
              </a:rPr>
              <a:t>3</a:t>
            </a:r>
            <a:endParaRPr lang="hr-HR" altLang="sr-Latn-RS"/>
          </a:p>
        </p:txBody>
      </p:sp>
      <p:sp>
        <p:nvSpPr>
          <p:cNvPr id="13" name="Pravokutnik 12">
            <a:extLst>
              <a:ext uri="{FF2B5EF4-FFF2-40B4-BE49-F238E27FC236}">
                <a16:creationId xmlns:a16="http://schemas.microsoft.com/office/drawing/2014/main" id="{A073A9F2-19C9-4B15-AE62-78E6686FB2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675" y="4791075"/>
            <a:ext cx="1087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24 000 </a:t>
            </a:r>
            <a:r>
              <a:rPr lang="hr-HR" altLang="sr-Latn-RS"/>
              <a:t>=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B65CF749-9BF9-4AA3-9EA6-88FB5AC8F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4625" y="4792663"/>
            <a:ext cx="21796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240 000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  <a:r>
              <a:rPr lang="hr-HR" altLang="sr-Latn-RS" i="1">
                <a:solidFill>
                  <a:srgbClr val="0070C0"/>
                </a:solidFill>
                <a:sym typeface="Symbol" panose="05050102010706020507" pitchFamily="18" charset="2"/>
              </a:rPr>
              <a:t>s</a:t>
            </a:r>
            <a:endParaRPr lang="hr-HR" altLang="sr-Latn-RS" i="1">
              <a:solidFill>
                <a:srgbClr val="0070C0"/>
              </a:solidFill>
            </a:endParaRPr>
          </a:p>
        </p:txBody>
      </p:sp>
      <p:sp>
        <p:nvSpPr>
          <p:cNvPr id="15" name="Pravokutnik 14">
            <a:extLst>
              <a:ext uri="{FF2B5EF4-FFF2-40B4-BE49-F238E27FC236}">
                <a16:creationId xmlns:a16="http://schemas.microsoft.com/office/drawing/2014/main" id="{34846547-A612-45C4-BB85-31649B018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" y="5327650"/>
            <a:ext cx="884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0070C0"/>
                </a:solidFill>
                <a:sym typeface="Symbol" panose="05050102010706020507" pitchFamily="18" charset="2"/>
              </a:rPr>
              <a:t>s</a:t>
            </a:r>
            <a:r>
              <a:rPr lang="hr-HR" altLang="sr-Latn-RS" i="1">
                <a:solidFill>
                  <a:srgbClr val="00B050"/>
                </a:solidFill>
                <a:sym typeface="Symbol" panose="05050102010706020507" pitchFamily="18" charset="2"/>
              </a:rPr>
              <a:t> </a:t>
            </a:r>
            <a:r>
              <a:rPr lang="hr-HR" altLang="sr-Latn-RS">
                <a:sym typeface="Symbol" panose="05050102010706020507" pitchFamily="18" charset="2"/>
              </a:rPr>
              <a:t>= 0.1</a:t>
            </a:r>
            <a:endParaRPr lang="hr-HR" altLang="sr-Latn-RS"/>
          </a:p>
        </p:txBody>
      </p:sp>
      <p:sp>
        <p:nvSpPr>
          <p:cNvPr id="16" name="Pravokutnik 15">
            <a:extLst>
              <a:ext uri="{FF2B5EF4-FFF2-40B4-BE49-F238E27FC236}">
                <a16:creationId xmlns:a16="http://schemas.microsoft.com/office/drawing/2014/main" id="{A746E0E6-21DA-41F7-866F-D76013C117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" y="5829300"/>
            <a:ext cx="1089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0070C0"/>
                </a:solidFill>
                <a:sym typeface="Symbol" panose="05050102010706020507" pitchFamily="18" charset="2"/>
              </a:rPr>
              <a:t>s </a:t>
            </a:r>
            <a:r>
              <a:rPr lang="hr-HR" altLang="sr-Latn-RS">
                <a:solidFill>
                  <a:srgbClr val="000000"/>
                </a:solidFill>
                <a:sym typeface="Symbol" panose="05050102010706020507" pitchFamily="18" charset="2"/>
              </a:rPr>
              <a:t>=</a:t>
            </a:r>
            <a:r>
              <a:rPr lang="hr-HR" altLang="sr-Latn-RS">
                <a:sym typeface="Symbol" panose="05050102010706020507" pitchFamily="18" charset="2"/>
              </a:rPr>
              <a:t> 10 %</a:t>
            </a:r>
            <a:endParaRPr lang="hr-HR" altLang="sr-Latn-RS"/>
          </a:p>
        </p:txBody>
      </p:sp>
      <p:sp>
        <p:nvSpPr>
          <p:cNvPr id="7184" name="TextBox 16">
            <a:extLst>
              <a:ext uri="{FF2B5EF4-FFF2-40B4-BE49-F238E27FC236}">
                <a16:creationId xmlns:a16="http://schemas.microsoft.com/office/drawing/2014/main" id="{1D7968B0-E16A-4C76-8A2B-DED524C99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975" y="255588"/>
            <a:ext cx="3289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Izračun kamatne stope: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_primjeri_izracuna</Template>
  <TotalTime>2</TotalTime>
  <Words>269</Words>
  <Application>Microsoft Office PowerPoint</Application>
  <PresentationFormat>Prikaz na zaslonu (4:3)</PresentationFormat>
  <Paragraphs>47</Paragraphs>
  <Slides>4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10" baseType="lpstr">
      <vt:lpstr>Arial</vt:lpstr>
      <vt:lpstr>Calibri</vt:lpstr>
      <vt:lpstr>Myriad Pro</vt:lpstr>
      <vt:lpstr>Symbol</vt:lpstr>
      <vt:lpstr>Math 7</vt:lpstr>
      <vt:lpstr>Equation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Jasminka Viljevac</dc:creator>
  <cp:lastModifiedBy>Jasminka Viljevac</cp:lastModifiedBy>
  <cp:revision>1</cp:revision>
  <dcterms:created xsi:type="dcterms:W3CDTF">2021-09-16T15:01:35Z</dcterms:created>
  <dcterms:modified xsi:type="dcterms:W3CDTF">2021-09-16T15:04:18Z</dcterms:modified>
</cp:coreProperties>
</file>